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oleObject1.bin" ContentType="application/vnd.openxmlformats-officedocument.oleObject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9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05EEA-CA69-4126-B7A5-77981D63ADD7}" type="datetimeFigureOut">
              <a:rPr lang="tr-TR" smtClean="0"/>
              <a:pPr/>
              <a:t>03/08/15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DBB4DA-EEBC-410E-9D88-038D5EE89AB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7754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E3A1F2-2078-459B-BEB4-AD5F4D7BEA84}" type="slidenum">
              <a:rPr lang="tr-TR" smtClean="0"/>
              <a:pPr/>
              <a:t>1</a:t>
            </a:fld>
            <a:endParaRPr lang="tr-TR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D28E8C-4752-4370-B65B-5899918BF506}" type="slidenum">
              <a:rPr lang="tr-TR" smtClean="0"/>
              <a:pPr/>
              <a:t>2</a:t>
            </a:fld>
            <a:endParaRPr lang="tr-TR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4344988"/>
            <a:ext cx="5483225" cy="4113212"/>
          </a:xfrm>
          <a:noFill/>
          <a:ln/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FBEF2A-F8F7-4FDA-AB2F-86CBC9A7F7B0}" type="slidenum">
              <a:rPr lang="tr-TR" smtClean="0"/>
              <a:pPr/>
              <a:t>3</a:t>
            </a:fld>
            <a:endParaRPr lang="tr-TR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3400"/>
            <a:ext cx="5026025" cy="411480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F912E-9B54-4A5D-BF02-0AB4353988A3}" type="slidenum">
              <a:rPr lang="tr-TR" smtClean="0"/>
              <a:pPr/>
              <a:t>4</a:t>
            </a:fld>
            <a:endParaRPr lang="tr-TR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29D954-7DF0-4CA4-A30F-6434AC7DC903}" type="slidenum">
              <a:rPr lang="tr-TR" smtClean="0"/>
              <a:pPr/>
              <a:t>5</a:t>
            </a:fld>
            <a:endParaRPr lang="tr-TR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tr-TR" smtClean="0"/>
          </a:p>
        </p:txBody>
      </p:sp>
      <p:sp>
        <p:nvSpPr>
          <p:cNvPr id="83972" name="3 Slayt Numarası Yer Tutucusu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A24F46-EAA9-46D5-A9A1-6A6B94A306FF}" type="slidenum">
              <a:rPr lang="tr-TR" smtClean="0"/>
              <a:pPr/>
              <a:t>6</a:t>
            </a:fld>
            <a:endParaRPr lang="tr-T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tr-TR" smtClean="0"/>
          </a:p>
        </p:txBody>
      </p:sp>
      <p:sp>
        <p:nvSpPr>
          <p:cNvPr id="84996" name="3 Slayt Numarası Yer Tutucusu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85130A-BBA2-4DBE-B1C8-5A316CE41538}" type="slidenum">
              <a:rPr lang="tr-TR" smtClean="0"/>
              <a:pPr/>
              <a:t>7</a:t>
            </a:fld>
            <a:endParaRPr lang="tr-T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tr-TR" smtClean="0"/>
          </a:p>
        </p:txBody>
      </p:sp>
      <p:sp>
        <p:nvSpPr>
          <p:cNvPr id="86020" name="3 Slayt Numarası Yer Tutucusu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106939-E281-4364-A4A7-52CD7ADF8430}" type="slidenum">
              <a:rPr lang="tr-TR" smtClean="0"/>
              <a:pPr/>
              <a:t>8</a:t>
            </a:fld>
            <a:endParaRPr lang="tr-T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03/08/15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03/08/15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03/08/15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03/08/15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03/08/15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03/08/15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03/08/15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03/08/15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03/08/15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03/08/15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03/08/15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Başlık, 4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C62B8C-C63E-4A2E-A1B8-419630696C2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03/08/15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8.emf"/><Relationship Id="rId6" Type="http://schemas.openxmlformats.org/officeDocument/2006/relationships/image" Target="../media/image9.jpeg"/><Relationship Id="rId7" Type="http://schemas.openxmlformats.org/officeDocument/2006/relationships/image" Target="../media/image10.jpeg"/><Relationship Id="rId8" Type="http://schemas.openxmlformats.org/officeDocument/2006/relationships/image" Target="../media/image11.jpeg"/><Relationship Id="rId9" Type="http://schemas.openxmlformats.org/officeDocument/2006/relationships/image" Target="../media/image12.jpe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Macintosh%20HD:Users:alain:Desktop:Me%20BOVE%20Do3/4%20G.jpg" TargetMode="External"/><Relationship Id="rId5" Type="http://schemas.openxmlformats.org/officeDocument/2006/relationships/image" Target="../media/image16.jpeg"/><Relationship Id="rId6" Type="http://schemas.openxmlformats.org/officeDocument/2006/relationships/image" Target="Macintosh%20HD:Users:alain:Desktop:D90%203/4G.jpg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779463" y="63500"/>
            <a:ext cx="7583487" cy="1282700"/>
          </a:xfrm>
        </p:spPr>
        <p:txBody>
          <a:bodyPr/>
          <a:lstStyle/>
          <a:p>
            <a:pPr eaLnBrk="1" hangingPunct="1"/>
            <a:r>
              <a:rPr lang="en-US" sz="4000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PRP</a:t>
            </a:r>
            <a:r>
              <a:rPr lang="tr-TR" sz="4000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’nin hazırlanma yöntemi</a:t>
            </a:r>
            <a:endParaRPr lang="en-US" sz="4000" b="1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4579" name="Picture 3" descr="IMG_006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1341438"/>
            <a:ext cx="2663825" cy="199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5" descr="IMG_203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3" y="1628775"/>
            <a:ext cx="3816350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6" descr="IMG_010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46463" y="3505200"/>
            <a:ext cx="3363912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3" name="Text Box 7"/>
          <p:cNvSpPr txBox="1">
            <a:spLocks noChangeArrowheads="1"/>
          </p:cNvSpPr>
          <p:nvPr/>
        </p:nvSpPr>
        <p:spPr bwMode="auto">
          <a:xfrm>
            <a:off x="1547813" y="3352800"/>
            <a:ext cx="16986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tr-TR" sz="1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Santrfüj sonrası</a:t>
            </a:r>
            <a:endParaRPr lang="en-US" sz="14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65544" name="Text Box 8"/>
          <p:cNvSpPr txBox="1">
            <a:spLocks noChangeArrowheads="1"/>
          </p:cNvSpPr>
          <p:nvPr/>
        </p:nvSpPr>
        <p:spPr bwMode="auto">
          <a:xfrm>
            <a:off x="4572000" y="3068638"/>
            <a:ext cx="36369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tr-TR" sz="1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Yüzen </a:t>
            </a:r>
            <a:r>
              <a:rPr lang="en-US" sz="1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elvetica" pitchFamily="84" charset="0"/>
                <a:ea typeface="MS PGothic" pitchFamily="34" charset="-128"/>
              </a:rPr>
              <a:t>PRP</a:t>
            </a:r>
            <a:r>
              <a:rPr lang="tr-TR" sz="1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’nin alınması</a:t>
            </a:r>
            <a:endParaRPr lang="en-US" sz="14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65545" name="Text Box 9"/>
          <p:cNvSpPr txBox="1">
            <a:spLocks noChangeArrowheads="1"/>
          </p:cNvSpPr>
          <p:nvPr/>
        </p:nvSpPr>
        <p:spPr bwMode="auto">
          <a:xfrm>
            <a:off x="3727450" y="6248400"/>
            <a:ext cx="2733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1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elvetica" pitchFamily="84" charset="0"/>
                <a:ea typeface="MS PGothic" pitchFamily="34" charset="-128"/>
              </a:rPr>
              <a:t> 4 cc</a:t>
            </a:r>
            <a:r>
              <a:rPr lang="tr-TR" sz="1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saf PRP</a:t>
            </a:r>
            <a:endParaRPr lang="en-US" sz="14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323850" y="3500438"/>
            <a:ext cx="7191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fr-FR">
                <a:solidFill>
                  <a:srgbClr val="0000FF"/>
                </a:solidFill>
                <a:latin typeface="Myriad Bold" pitchFamily="84" charset="0"/>
              </a:rPr>
              <a:t>PRP                      </a:t>
            </a:r>
            <a:endParaRPr lang="fr-FR" sz="2400">
              <a:latin typeface="Myriad Bold" pitchFamily="84" charset="0"/>
            </a:endParaRPr>
          </a:p>
        </p:txBody>
      </p:sp>
      <p:sp>
        <p:nvSpPr>
          <p:cNvPr id="24586" name="Line 10"/>
          <p:cNvSpPr>
            <a:spLocks noChangeShapeType="1"/>
          </p:cNvSpPr>
          <p:nvPr/>
        </p:nvSpPr>
        <p:spPr bwMode="auto">
          <a:xfrm flipV="1">
            <a:off x="827088" y="2438400"/>
            <a:ext cx="931862" cy="1062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24587" name="Line 11"/>
          <p:cNvSpPr>
            <a:spLocks noChangeShapeType="1"/>
          </p:cNvSpPr>
          <p:nvPr/>
        </p:nvSpPr>
        <p:spPr bwMode="auto">
          <a:xfrm flipV="1">
            <a:off x="1403350" y="2667000"/>
            <a:ext cx="636588" cy="1266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24588" name="Line 12"/>
          <p:cNvSpPr>
            <a:spLocks noChangeShapeType="1"/>
          </p:cNvSpPr>
          <p:nvPr/>
        </p:nvSpPr>
        <p:spPr bwMode="auto">
          <a:xfrm flipH="1" flipV="1">
            <a:off x="2322513" y="2852738"/>
            <a:ext cx="304800" cy="1655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1908175" y="4581525"/>
            <a:ext cx="11239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fr-FR">
                <a:solidFill>
                  <a:srgbClr val="0000FF"/>
                </a:solidFill>
                <a:latin typeface="Calibri" pitchFamily="34" charset="0"/>
              </a:rPr>
              <a:t>Red cells</a:t>
            </a:r>
          </a:p>
        </p:txBody>
      </p:sp>
      <p:sp>
        <p:nvSpPr>
          <p:cNvPr id="24590" name="Rectangle 14"/>
          <p:cNvSpPr>
            <a:spLocks noChangeArrowheads="1"/>
          </p:cNvSpPr>
          <p:nvPr/>
        </p:nvSpPr>
        <p:spPr bwMode="auto">
          <a:xfrm>
            <a:off x="539750" y="4005263"/>
            <a:ext cx="1763713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fr-FR" sz="2000">
                <a:solidFill>
                  <a:srgbClr val="0000FF"/>
                </a:solidFill>
                <a:latin typeface="Calibri" pitchFamily="34" charset="0"/>
              </a:rPr>
              <a:t>Separator Gel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179388" y="188913"/>
            <a:ext cx="8785225" cy="1143000"/>
          </a:xfrm>
        </p:spPr>
        <p:txBody>
          <a:bodyPr/>
          <a:lstStyle/>
          <a:p>
            <a:pPr eaLnBrk="1" hangingPunct="1"/>
            <a:r>
              <a:rPr lang="fr-FR" sz="2800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PRP NAP</a:t>
            </a:r>
            <a:r>
              <a:rPr lang="tr-TR" sz="2800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AJ</a:t>
            </a:r>
            <a:r>
              <a:rPr lang="fr-FR" sz="2800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ME</a:t>
            </a:r>
            <a:r>
              <a:rPr lang="tr-TR" sz="2800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Z</a:t>
            </a:r>
            <a:r>
              <a:rPr lang="fr-FR" sz="2800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 </a:t>
            </a:r>
            <a:r>
              <a:rPr lang="tr-TR" sz="2800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UYGULAMASI</a:t>
            </a:r>
            <a:br>
              <a:rPr lang="tr-TR" sz="2800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r-TR" sz="2800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Napaj tekniği </a:t>
            </a:r>
            <a:r>
              <a:rPr lang="fr-FR" sz="2800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(4mm/27G) </a:t>
            </a:r>
            <a:r>
              <a:rPr lang="tr-TR" sz="2800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&gt;&gt; Acı ve kanama yok</a:t>
            </a:r>
            <a:endParaRPr lang="fr-FR" sz="2800" b="1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6962775" y="1557338"/>
            <a:ext cx="1712913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>
              <a:buFontTx/>
              <a:buChar char="•"/>
            </a:pPr>
            <a:r>
              <a:rPr lang="tr-TR">
                <a:solidFill>
                  <a:srgbClr val="0000FF"/>
                </a:solidFill>
                <a:latin typeface="Arial Unicode MS" pitchFamily="34" charset="-128"/>
              </a:rPr>
              <a:t>Yüz,</a:t>
            </a:r>
          </a:p>
          <a:p>
            <a:pPr marL="185738" indent="-185738">
              <a:buFontTx/>
              <a:buChar char="•"/>
            </a:pPr>
            <a:r>
              <a:rPr lang="tr-TR">
                <a:solidFill>
                  <a:srgbClr val="0000FF"/>
                </a:solidFill>
                <a:latin typeface="Arial Unicode MS" pitchFamily="34" charset="-128"/>
              </a:rPr>
              <a:t>Boyun</a:t>
            </a:r>
          </a:p>
          <a:p>
            <a:pPr marL="185738" indent="-185738">
              <a:buFontTx/>
              <a:buChar char="•"/>
            </a:pPr>
            <a:r>
              <a:rPr lang="tr-TR">
                <a:solidFill>
                  <a:srgbClr val="0000FF"/>
                </a:solidFill>
                <a:latin typeface="Arial Unicode MS" pitchFamily="34" charset="-128"/>
              </a:rPr>
              <a:t>Dekolte</a:t>
            </a:r>
          </a:p>
          <a:p>
            <a:pPr marL="185738" indent="-185738">
              <a:buFontTx/>
              <a:buChar char="•"/>
            </a:pPr>
            <a:r>
              <a:rPr lang="tr-TR">
                <a:solidFill>
                  <a:srgbClr val="0000FF"/>
                </a:solidFill>
                <a:latin typeface="Arial Unicode MS" pitchFamily="34" charset="-128"/>
              </a:rPr>
              <a:t>Eller</a:t>
            </a:r>
          </a:p>
          <a:p>
            <a:pPr marL="185738" indent="-185738">
              <a:buFontTx/>
              <a:buChar char="•"/>
            </a:pPr>
            <a:r>
              <a:rPr lang="tr-TR">
                <a:solidFill>
                  <a:srgbClr val="0000FF"/>
                </a:solidFill>
                <a:latin typeface="Arial Unicode MS" pitchFamily="34" charset="-128"/>
              </a:rPr>
              <a:t>Kollar</a:t>
            </a:r>
          </a:p>
          <a:p>
            <a:pPr marL="185738" indent="-185738">
              <a:buFontTx/>
              <a:buChar char="•"/>
            </a:pPr>
            <a:r>
              <a:rPr lang="tr-TR">
                <a:solidFill>
                  <a:srgbClr val="0000FF"/>
                </a:solidFill>
                <a:latin typeface="Arial Unicode MS" pitchFamily="34" charset="-128"/>
              </a:rPr>
              <a:t>Bacak içleri</a:t>
            </a:r>
          </a:p>
          <a:p>
            <a:pPr marL="185738" indent="-185738">
              <a:buFontTx/>
              <a:buChar char="•"/>
            </a:pPr>
            <a:r>
              <a:rPr lang="tr-TR">
                <a:solidFill>
                  <a:srgbClr val="0000FF"/>
                </a:solidFill>
                <a:latin typeface="Arial Unicode MS" pitchFamily="34" charset="-128"/>
              </a:rPr>
              <a:t>Bacaklar</a:t>
            </a:r>
          </a:p>
          <a:p>
            <a:pPr marL="185738" indent="-185738">
              <a:buFontTx/>
              <a:buChar char="•"/>
            </a:pPr>
            <a:r>
              <a:rPr lang="tr-TR">
                <a:solidFill>
                  <a:srgbClr val="0000FF"/>
                </a:solidFill>
                <a:latin typeface="Arial Unicode MS" pitchFamily="34" charset="-128"/>
              </a:rPr>
              <a:t>Kalça</a:t>
            </a:r>
          </a:p>
          <a:p>
            <a:pPr marL="185738" indent="-185738">
              <a:buFontTx/>
              <a:buChar char="•"/>
            </a:pPr>
            <a:r>
              <a:rPr lang="tr-TR">
                <a:solidFill>
                  <a:srgbClr val="0000FF"/>
                </a:solidFill>
                <a:latin typeface="Arial Unicode MS" pitchFamily="34" charset="-128"/>
              </a:rPr>
              <a:t>Karın</a:t>
            </a:r>
          </a:p>
          <a:p>
            <a:pPr marL="185738" indent="-185738">
              <a:buFontTx/>
              <a:buChar char="•"/>
            </a:pPr>
            <a:r>
              <a:rPr lang="tr-TR">
                <a:solidFill>
                  <a:srgbClr val="0000FF"/>
                </a:solidFill>
                <a:latin typeface="Arial Unicode MS" pitchFamily="34" charset="-128"/>
              </a:rPr>
              <a:t>Saçlı deri</a:t>
            </a:r>
            <a:endParaRPr lang="fr-FR" b="1">
              <a:latin typeface="Arial Unicode MS" pitchFamily="34" charset="-128"/>
            </a:endParaRPr>
          </a:p>
        </p:txBody>
      </p:sp>
      <p:pic>
        <p:nvPicPr>
          <p:cNvPr id="27652" name="Picture 4" descr="face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41300" y="1360488"/>
            <a:ext cx="2443163" cy="1620837"/>
          </a:xfrm>
          <a:noFill/>
        </p:spPr>
      </p:pic>
      <p:pic>
        <p:nvPicPr>
          <p:cNvPr id="27653" name="Picture 5" descr="face-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22250" y="3121025"/>
            <a:ext cx="2436813" cy="1622425"/>
          </a:xfrm>
          <a:noFill/>
        </p:spPr>
      </p:pic>
      <p:pic>
        <p:nvPicPr>
          <p:cNvPr id="27654" name="Picture 6" descr="IMG_582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250825" y="4941888"/>
            <a:ext cx="2433638" cy="1620837"/>
          </a:xfrm>
          <a:noFill/>
        </p:spPr>
      </p:pic>
      <p:pic>
        <p:nvPicPr>
          <p:cNvPr id="27655" name="Picture 7" descr="face-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2916238" y="1412875"/>
            <a:ext cx="3149600" cy="2179638"/>
          </a:xfrm>
        </p:spPr>
      </p:pic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3492500" y="4652963"/>
            <a:ext cx="5256213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2400" u="sng">
                <a:solidFill>
                  <a:srgbClr val="0000FF"/>
                </a:solidFill>
                <a:latin typeface="Calibri" pitchFamily="34" charset="0"/>
              </a:rPr>
              <a:t>Ne zaman</a:t>
            </a:r>
            <a:r>
              <a:rPr lang="fr-FR" sz="2400" u="sng">
                <a:solidFill>
                  <a:srgbClr val="0000FF"/>
                </a:solidFill>
                <a:latin typeface="Calibri" pitchFamily="34" charset="0"/>
              </a:rPr>
              <a:t>?</a:t>
            </a:r>
          </a:p>
          <a:p>
            <a:pPr>
              <a:buFontTx/>
              <a:buChar char="•"/>
            </a:pPr>
            <a:r>
              <a:rPr lang="tr-TR" sz="2400" u="sng">
                <a:solidFill>
                  <a:srgbClr val="0000FF"/>
                </a:solidFill>
                <a:latin typeface="Calibri" pitchFamily="34" charset="0"/>
              </a:rPr>
              <a:t>İlk Uygulama</a:t>
            </a:r>
            <a:r>
              <a:rPr lang="fr-FR" sz="2400" u="sng">
                <a:solidFill>
                  <a:srgbClr val="0000FF"/>
                </a:solidFill>
                <a:latin typeface="Calibri" pitchFamily="34" charset="0"/>
              </a:rPr>
              <a:t>: Do</a:t>
            </a:r>
          </a:p>
          <a:p>
            <a:pPr>
              <a:buFontTx/>
              <a:buChar char="•"/>
            </a:pPr>
            <a:r>
              <a:rPr lang="tr-TR" sz="2400" u="sng">
                <a:solidFill>
                  <a:srgbClr val="0000FF"/>
                </a:solidFill>
                <a:latin typeface="Calibri" pitchFamily="34" charset="0"/>
              </a:rPr>
              <a:t>Sonraki Uygulamalar</a:t>
            </a:r>
            <a:r>
              <a:rPr lang="fr-FR" sz="2400" u="sng">
                <a:solidFill>
                  <a:srgbClr val="0000FF"/>
                </a:solidFill>
                <a:latin typeface="Calibri" pitchFamily="34" charset="0"/>
              </a:rPr>
              <a:t>:</a:t>
            </a:r>
            <a:r>
              <a:rPr lang="tr-TR" sz="2400" u="sng">
                <a:solidFill>
                  <a:srgbClr val="0000FF"/>
                </a:solidFill>
                <a:latin typeface="Calibri" pitchFamily="34" charset="0"/>
              </a:rPr>
              <a:t> </a:t>
            </a:r>
            <a:r>
              <a:rPr lang="fr-FR" sz="2400" u="sng">
                <a:solidFill>
                  <a:srgbClr val="0000FF"/>
                </a:solidFill>
                <a:latin typeface="Calibri" pitchFamily="34" charset="0"/>
              </a:rPr>
              <a:t>D15/D30/D45</a:t>
            </a:r>
          </a:p>
          <a:p>
            <a:pPr>
              <a:buFontTx/>
              <a:buChar char="•"/>
            </a:pPr>
            <a:r>
              <a:rPr lang="tr-TR" sz="2400" u="sng">
                <a:solidFill>
                  <a:srgbClr val="0000FF"/>
                </a:solidFill>
                <a:latin typeface="Calibri" pitchFamily="34" charset="0"/>
              </a:rPr>
              <a:t>Yılda 1 veya 2 kür</a:t>
            </a:r>
            <a:endParaRPr lang="fr-FR" sz="2800">
              <a:latin typeface="Calibri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Grp="1" noChangeAspect="1"/>
          </p:cNvGraphicFramePr>
          <p:nvPr>
            <p:ph sz="half" idx="1"/>
          </p:nvPr>
        </p:nvGraphicFramePr>
        <p:xfrm>
          <a:off x="457200" y="1600200"/>
          <a:ext cx="4033838" cy="452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Graphique" r:id="rId4" imgW="3809945" imgH="4114867" progId="MSGraph.Chart.8">
                  <p:embed followColorScheme="full"/>
                </p:oleObj>
              </mc:Choice>
              <mc:Fallback>
                <p:oleObj name="Graphique" r:id="rId4" imgW="3809945" imgH="4114867" progId="MSGraph.Chart.8">
                  <p:embed followColorScheme="full"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600200"/>
                        <a:ext cx="4033838" cy="4525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5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3851275" y="1484313"/>
            <a:ext cx="2016125" cy="4467225"/>
          </a:xfrm>
        </p:spPr>
        <p:txBody>
          <a:bodyPr/>
          <a:lstStyle/>
          <a:p>
            <a:pPr eaLnBrk="1" hangingPunct="1"/>
            <a:r>
              <a:rPr lang="tr-TR" sz="2000" smtClean="0">
                <a:solidFill>
                  <a:srgbClr val="FF0709"/>
                </a:solidFill>
              </a:rPr>
              <a:t>Yüz,</a:t>
            </a:r>
          </a:p>
          <a:p>
            <a:pPr eaLnBrk="1" hangingPunct="1"/>
            <a:r>
              <a:rPr lang="tr-TR" sz="2000" smtClean="0">
                <a:solidFill>
                  <a:srgbClr val="FF0709"/>
                </a:solidFill>
              </a:rPr>
              <a:t>Boyun,</a:t>
            </a:r>
          </a:p>
          <a:p>
            <a:pPr eaLnBrk="1" hangingPunct="1"/>
            <a:r>
              <a:rPr lang="tr-TR" sz="2000" smtClean="0">
                <a:solidFill>
                  <a:srgbClr val="FF0709"/>
                </a:solidFill>
              </a:rPr>
              <a:t>Eller,</a:t>
            </a:r>
          </a:p>
          <a:p>
            <a:pPr eaLnBrk="1" hangingPunct="1"/>
            <a:r>
              <a:rPr lang="tr-TR" sz="2000" smtClean="0">
                <a:solidFill>
                  <a:srgbClr val="FF0709"/>
                </a:solidFill>
              </a:rPr>
              <a:t>Kollar,</a:t>
            </a:r>
          </a:p>
          <a:p>
            <a:pPr eaLnBrk="1" hangingPunct="1"/>
            <a:r>
              <a:rPr lang="tr-TR" sz="2000" smtClean="0">
                <a:solidFill>
                  <a:srgbClr val="FF0709"/>
                </a:solidFill>
              </a:rPr>
              <a:t>Bacaklar</a:t>
            </a:r>
          </a:p>
          <a:p>
            <a:pPr eaLnBrk="1" hangingPunct="1"/>
            <a:r>
              <a:rPr lang="tr-TR" sz="2000" smtClean="0">
                <a:solidFill>
                  <a:srgbClr val="FF0709"/>
                </a:solidFill>
              </a:rPr>
              <a:t>Saçlı deri</a:t>
            </a:r>
          </a:p>
          <a:p>
            <a:pPr eaLnBrk="1" hangingPunct="1"/>
            <a:r>
              <a:rPr lang="tr-TR" sz="2000" smtClean="0">
                <a:solidFill>
                  <a:srgbClr val="FF0709"/>
                </a:solidFill>
              </a:rPr>
              <a:t>…</a:t>
            </a:r>
          </a:p>
          <a:p>
            <a:pPr eaLnBrk="1" hangingPunct="1"/>
            <a:r>
              <a:rPr lang="tr-TR" sz="2000" smtClean="0">
                <a:solidFill>
                  <a:srgbClr val="FF0709"/>
                </a:solidFill>
              </a:rPr>
              <a:t>..</a:t>
            </a:r>
          </a:p>
          <a:p>
            <a:pPr eaLnBrk="1" hangingPunct="1"/>
            <a:r>
              <a:rPr lang="tr-TR" sz="2000" smtClean="0">
                <a:solidFill>
                  <a:srgbClr val="FF0709"/>
                </a:solidFill>
              </a:rPr>
              <a:t>.</a:t>
            </a:r>
            <a:endParaRPr lang="en-US" sz="2000" smtClean="0">
              <a:solidFill>
                <a:srgbClr val="FF0709"/>
              </a:solidFill>
            </a:endParaRPr>
          </a:p>
        </p:txBody>
      </p:sp>
      <p:pic>
        <p:nvPicPr>
          <p:cNvPr id="3076" name="Picture 4" descr="DSC0248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625" y="1484313"/>
            <a:ext cx="3132138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DSC0249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8625" y="4076700"/>
            <a:ext cx="3167063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 descr="DSC0000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4213" y="1412875"/>
            <a:ext cx="3060700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 descr="DSCN353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9388" y="3924300"/>
            <a:ext cx="3600450" cy="270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1692275" y="476250"/>
            <a:ext cx="5543550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0000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PRP+Trombin</a:t>
            </a:r>
            <a:r>
              <a:rPr lang="tr-TR" sz="2800" b="1">
                <a:solidFill>
                  <a:srgbClr val="0000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Uygulama Alanları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5" descr="석 전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663" y="404813"/>
            <a:ext cx="4279900" cy="469423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3795" name="Picture 16" descr="석 후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9338" y="404813"/>
            <a:ext cx="4105275" cy="46926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142875" y="5357813"/>
            <a:ext cx="730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1"/>
            <a:r>
              <a:rPr kumimoji="1" lang="en-US" altLang="ko-KR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Önce</a:t>
            </a:r>
            <a:endParaRPr kumimoji="1" lang="ko-KR" altLang="en-US" sz="3200" b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4714875" y="5357813"/>
            <a:ext cx="793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1"/>
            <a:r>
              <a:rPr kumimoji="1" lang="en-US" altLang="ko-KR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Sonra</a:t>
            </a:r>
            <a:endParaRPr kumimoji="1" lang="ko-KR" altLang="en-US" b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3798" name="Text Box 4"/>
          <p:cNvSpPr txBox="1">
            <a:spLocks noChangeArrowheads="1"/>
          </p:cNvSpPr>
          <p:nvPr/>
        </p:nvSpPr>
        <p:spPr bwMode="auto">
          <a:xfrm>
            <a:off x="1000125" y="5395913"/>
            <a:ext cx="12255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1"/>
            <a:r>
              <a:rPr kumimoji="1" lang="en-US" altLang="ko-KR" sz="14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(Nov 5, 2007)</a:t>
            </a:r>
            <a:endParaRPr kumimoji="1" lang="ko-KR" altLang="en-US" sz="24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3799" name="Text Box 4"/>
          <p:cNvSpPr txBox="1">
            <a:spLocks noChangeArrowheads="1"/>
          </p:cNvSpPr>
          <p:nvPr/>
        </p:nvSpPr>
        <p:spPr bwMode="auto">
          <a:xfrm>
            <a:off x="5319713" y="5395913"/>
            <a:ext cx="30003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/>
            <a:r>
              <a:rPr kumimoji="1" lang="en-US" altLang="ko-KR" sz="14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(Jan 22, 2008) </a:t>
            </a:r>
            <a:endParaRPr kumimoji="1" lang="ko-KR" altLang="en-US" sz="24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3800" name="TextBox 8"/>
          <p:cNvSpPr txBox="1">
            <a:spLocks noChangeArrowheads="1"/>
          </p:cNvSpPr>
          <p:nvPr/>
        </p:nvSpPr>
        <p:spPr bwMode="auto">
          <a:xfrm>
            <a:off x="6659563" y="5373688"/>
            <a:ext cx="20177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/>
            <a:r>
              <a:rPr kumimoji="1" lang="tr-TR" altLang="ko-KR">
                <a:latin typeface="Calibri" pitchFamily="34" charset="0"/>
              </a:rPr>
              <a:t>3. tedaviden s</a:t>
            </a:r>
            <a:r>
              <a:rPr kumimoji="1" lang="en-US" altLang="ko-KR">
                <a:latin typeface="Calibri" pitchFamily="34" charset="0"/>
                <a:ea typeface="굴림" pitchFamily="84" charset="-127"/>
              </a:rPr>
              <a:t>onra</a:t>
            </a:r>
            <a:endParaRPr kumimoji="1" lang="ko-KR" altLang="en-US">
              <a:latin typeface="Calibri" pitchFamily="34" charset="0"/>
              <a:ea typeface="굴림" pitchFamily="84" charset="-127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9144000" cy="1228725"/>
          </a:xfrm>
        </p:spPr>
        <p:txBody>
          <a:bodyPr/>
          <a:lstStyle/>
          <a:p>
            <a:pPr eaLnBrk="1" hangingPunct="1"/>
            <a:r>
              <a:rPr lang="en-GB" sz="2800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PRP + Trombin</a:t>
            </a:r>
            <a:r>
              <a:rPr lang="tr-TR" sz="2800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ile </a:t>
            </a:r>
            <a:r>
              <a:rPr lang="en-GB" sz="2800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Dermal Rejuvena</a:t>
            </a:r>
            <a:r>
              <a:rPr lang="tr-TR" sz="2800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sy</a:t>
            </a:r>
            <a:r>
              <a:rPr lang="en-GB" sz="2800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 &amp; Volümetrik Uygulama</a:t>
            </a:r>
            <a:endParaRPr lang="en-US" sz="4000" b="1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1619250" y="5805488"/>
            <a:ext cx="2305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yriad Bold" pitchFamily="84" charset="0"/>
              </a:rPr>
              <a:t>Mrs BO  DO  72 yaş</a:t>
            </a:r>
            <a:endParaRPr lang="en-US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yriad Bold" pitchFamily="84" charset="0"/>
            </a:endParaRP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0" y="6491288"/>
            <a:ext cx="37798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latin typeface="Calibri" pitchFamily="34" charset="0"/>
            </a:endParaRP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735013" y="1509713"/>
            <a:ext cx="169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endParaRPr lang="tr-TR" sz="2400">
              <a:latin typeface="Myriad Bold" pitchFamily="84" charset="0"/>
            </a:endParaRP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6656388" y="2474913"/>
            <a:ext cx="169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endParaRPr lang="tr-TR" sz="2400">
              <a:latin typeface="Myriad Bold" pitchFamily="84" charset="0"/>
            </a:endParaRPr>
          </a:p>
        </p:txBody>
      </p:sp>
      <p:sp>
        <p:nvSpPr>
          <p:cNvPr id="70663" name="Rectangle 7"/>
          <p:cNvSpPr>
            <a:spLocks noChangeArrowheads="1"/>
          </p:cNvSpPr>
          <p:nvPr/>
        </p:nvSpPr>
        <p:spPr bwMode="auto">
          <a:xfrm>
            <a:off x="5399088" y="5805488"/>
            <a:ext cx="37449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fr-FR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yriad Bold" pitchFamily="84" charset="0"/>
              </a:rPr>
              <a:t>Mrs BO </a:t>
            </a:r>
            <a:r>
              <a:rPr lang="tr-TR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sadece yanaklara yapılan 3 filler uygulaması D 90</a:t>
            </a:r>
            <a:endParaRPr lang="fr-FR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yriad Bold" pitchFamily="84" charset="0"/>
            </a:endParaRPr>
          </a:p>
        </p:txBody>
      </p:sp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911225" y="1852613"/>
            <a:ext cx="169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endParaRPr lang="tr-TR" sz="2400">
              <a:latin typeface="Myriad Bold" pitchFamily="84" charset="0"/>
            </a:endParaRPr>
          </a:p>
        </p:txBody>
      </p:sp>
      <p:pic>
        <p:nvPicPr>
          <p:cNvPr id="34825" name="Picture 9" descr="Macintosh HD:Users:alain:Desktop:Me BOVE Do3/4 G.jpg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211138" y="1600200"/>
            <a:ext cx="4997450" cy="406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6" name="Rectangle 10"/>
          <p:cNvSpPr>
            <a:spLocks noChangeArrowheads="1"/>
          </p:cNvSpPr>
          <p:nvPr/>
        </p:nvSpPr>
        <p:spPr bwMode="auto">
          <a:xfrm>
            <a:off x="5576888" y="1687513"/>
            <a:ext cx="169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endParaRPr lang="tr-TR" sz="2400">
              <a:latin typeface="Myriad Bold" pitchFamily="84" charset="0"/>
            </a:endParaRPr>
          </a:p>
        </p:txBody>
      </p:sp>
      <p:pic>
        <p:nvPicPr>
          <p:cNvPr id="34827" name="Picture 11" descr="Macintosh HD:Users:alain:Desktop:D90 3/4G.jpg"/>
          <p:cNvPicPr>
            <a:picLocks noChangeAspect="1" noChangeArrowheads="1"/>
          </p:cNvPicPr>
          <p:nvPr/>
        </p:nvPicPr>
        <p:blipFill>
          <a:blip r:embed="rId5" r:link="rId6" cstate="print"/>
          <a:srcRect/>
          <a:stretch>
            <a:fillRect/>
          </a:stretch>
        </p:blipFill>
        <p:spPr bwMode="auto">
          <a:xfrm>
            <a:off x="5345113" y="1143000"/>
            <a:ext cx="3143250" cy="454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Başlık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1143000"/>
          </a:xfrm>
        </p:spPr>
        <p:txBody>
          <a:bodyPr/>
          <a:lstStyle/>
          <a:p>
            <a:endParaRPr lang="tr-TR" b="1" smtClean="0"/>
          </a:p>
        </p:txBody>
      </p:sp>
      <p:sp>
        <p:nvSpPr>
          <p:cNvPr id="39939" name="2 İçerik Yer Tutucusu"/>
          <p:cNvSpPr>
            <a:spLocks noGrp="1"/>
          </p:cNvSpPr>
          <p:nvPr>
            <p:ph idx="1"/>
          </p:nvPr>
        </p:nvSpPr>
        <p:spPr>
          <a:xfrm>
            <a:off x="1116013" y="5084763"/>
            <a:ext cx="6840537" cy="965200"/>
          </a:xfrm>
        </p:spPr>
        <p:txBody>
          <a:bodyPr/>
          <a:lstStyle/>
          <a:p>
            <a:pPr marL="269875" indent="-269875"/>
            <a:r>
              <a:rPr lang="tr-TR" sz="2000" smtClean="0"/>
              <a:t>PRP güneşin zararlı etkilerini geri çevirmeye yönelik olarak çok güçlü bir seçenektir.</a:t>
            </a:r>
          </a:p>
        </p:txBody>
      </p:sp>
      <p:pic>
        <p:nvPicPr>
          <p:cNvPr id="39940" name="Picture 2" descr="F:\Eclipse2\RegenLab\Images - Face Today Medi Clinic\Patient 13 after.jpg"/>
          <p:cNvPicPr>
            <a:picLocks noChangeAspect="1" noChangeArrowheads="1"/>
          </p:cNvPicPr>
          <p:nvPr/>
        </p:nvPicPr>
        <p:blipFill>
          <a:blip r:embed="rId3" cstate="print"/>
          <a:srcRect l="9891" t="51135" r="3072" b="2"/>
          <a:stretch>
            <a:fillRect/>
          </a:stretch>
        </p:blipFill>
        <p:spPr bwMode="auto">
          <a:xfrm>
            <a:off x="4572000" y="1628775"/>
            <a:ext cx="3817938" cy="296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2" descr="F:\Eclipse2\RegenLab\Images - Face Today Medi Clinic\Patient 13 before.jpg"/>
          <p:cNvPicPr>
            <a:picLocks noChangeAspect="1" noChangeArrowheads="1"/>
          </p:cNvPicPr>
          <p:nvPr/>
        </p:nvPicPr>
        <p:blipFill>
          <a:blip r:embed="rId4" cstate="print"/>
          <a:srcRect l="8109" r="12161" b="2841"/>
          <a:stretch>
            <a:fillRect/>
          </a:stretch>
        </p:blipFill>
        <p:spPr bwMode="auto">
          <a:xfrm>
            <a:off x="468313" y="1628775"/>
            <a:ext cx="3946525" cy="296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750" y="26035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r-TR" b="1" dirty="0" smtClean="0"/>
              <a:t>PRP YAĞ DOLGULARININ KALICILIĞINI ARTIRIR.</a:t>
            </a:r>
          </a:p>
        </p:txBody>
      </p:sp>
      <p:sp>
        <p:nvSpPr>
          <p:cNvPr id="40963" name="2 İçerik Yer Tutucusu"/>
          <p:cNvSpPr>
            <a:spLocks noGrp="1"/>
          </p:cNvSpPr>
          <p:nvPr>
            <p:ph idx="1"/>
          </p:nvPr>
        </p:nvSpPr>
        <p:spPr>
          <a:xfrm>
            <a:off x="971550" y="5300663"/>
            <a:ext cx="7200900" cy="1109662"/>
          </a:xfrm>
        </p:spPr>
        <p:txBody>
          <a:bodyPr/>
          <a:lstStyle/>
          <a:p>
            <a:pPr marL="269875" indent="-269875"/>
            <a:r>
              <a:rPr lang="tr-TR" sz="2000" smtClean="0"/>
              <a:t>PRP aynı zamanda yağ enjeksiyonlarını güçlendirmede de kullanılır. </a:t>
            </a:r>
          </a:p>
        </p:txBody>
      </p:sp>
      <p:pic>
        <p:nvPicPr>
          <p:cNvPr id="4096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774825"/>
            <a:ext cx="3452812" cy="33099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pic>
        <p:nvPicPr>
          <p:cNvPr id="4096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550" y="1700213"/>
            <a:ext cx="3419475" cy="33115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750" y="26035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r-TR" b="1" dirty="0" smtClean="0"/>
              <a:t>PRP YAĞ DOLGULARININ KALICILIĞINI ARTIRIR.</a:t>
            </a:r>
          </a:p>
        </p:txBody>
      </p:sp>
      <p:sp>
        <p:nvSpPr>
          <p:cNvPr id="41987" name="2 İçerik Yer Tutucusu"/>
          <p:cNvSpPr>
            <a:spLocks noGrp="1"/>
          </p:cNvSpPr>
          <p:nvPr>
            <p:ph idx="1"/>
          </p:nvPr>
        </p:nvSpPr>
        <p:spPr>
          <a:xfrm>
            <a:off x="900113" y="4868863"/>
            <a:ext cx="7200900" cy="1109662"/>
          </a:xfrm>
        </p:spPr>
        <p:txBody>
          <a:bodyPr/>
          <a:lstStyle/>
          <a:p>
            <a:pPr marL="269875" indent="-269875"/>
            <a:r>
              <a:rPr lang="tr-TR" sz="2000" smtClean="0"/>
              <a:t>Hastanın kendisinden alınan yağ dokusuna PRP eklendiği takdirde yapılan yağ enjeksiyonları 2 ya da 3 kat daha dayanıklı hale gelebilmektedir.</a:t>
            </a:r>
          </a:p>
        </p:txBody>
      </p:sp>
      <p:pic>
        <p:nvPicPr>
          <p:cNvPr id="41988" name="Picture 4" descr="FILE14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628775"/>
            <a:ext cx="391160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Picture 5" descr="FILE632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484313"/>
            <a:ext cx="3913188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1253"/>
            <a:ext cx="4896543" cy="6640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181</Words>
  <Application>Microsoft Macintosh PowerPoint</Application>
  <PresentationFormat>On-screen Show (4:3)</PresentationFormat>
  <Paragraphs>53</Paragraphs>
  <Slides>9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Ofis Teması</vt:lpstr>
      <vt:lpstr>Graphique</vt:lpstr>
      <vt:lpstr>PRP’nin hazırlanma yöntemi</vt:lpstr>
      <vt:lpstr>PRP NAPAJ  MEZO UYGULAMASI Napaj tekniği (4mm/27G) &gt;&gt; Acı ve kanama yok</vt:lpstr>
      <vt:lpstr>PowerPoint Presentation</vt:lpstr>
      <vt:lpstr>PowerPoint Presentation</vt:lpstr>
      <vt:lpstr>PRP + Trombin ile Dermal Rejuvenasyon &amp; Volümetrik Uygulama</vt:lpstr>
      <vt:lpstr>PowerPoint Presentation</vt:lpstr>
      <vt:lpstr>PRP YAĞ DOLGULARININ KALICILIĞINI ARTIRIR.</vt:lpstr>
      <vt:lpstr>PRP YAĞ DOLGULARININ KALICILIĞINI ARTIRIR.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PRP’nin hazırlanma yöntemi</dc:title>
  <dc:creator>cansu.kelten</dc:creator>
  <cp:lastModifiedBy>Bülent Ergan</cp:lastModifiedBy>
  <cp:revision>3</cp:revision>
  <dcterms:created xsi:type="dcterms:W3CDTF">2015-07-31T14:01:56Z</dcterms:created>
  <dcterms:modified xsi:type="dcterms:W3CDTF">2015-08-03T11:38:57Z</dcterms:modified>
</cp:coreProperties>
</file>